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73" r:id="rId3"/>
    <p:sldId id="540" r:id="rId4"/>
    <p:sldId id="444" r:id="rId5"/>
    <p:sldId id="575" r:id="rId6"/>
    <p:sldId id="543" r:id="rId7"/>
    <p:sldId id="581" r:id="rId8"/>
    <p:sldId id="574" r:id="rId9"/>
    <p:sldId id="579" r:id="rId10"/>
    <p:sldId id="548" r:id="rId11"/>
    <p:sldId id="583" r:id="rId12"/>
    <p:sldId id="577" r:id="rId13"/>
    <p:sldId id="584" r:id="rId14"/>
    <p:sldId id="578" r:id="rId15"/>
    <p:sldId id="580" r:id="rId16"/>
    <p:sldId id="568" r:id="rId17"/>
    <p:sldId id="514" r:id="rId18"/>
    <p:sldId id="569" r:id="rId19"/>
    <p:sldId id="570" r:id="rId20"/>
    <p:sldId id="5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vs 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omp parallel manual distribute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Sheet1!$A$20:$A$27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Sheet1!$B$20:$B$27</c:f>
              <c:numCache>
                <c:formatCode>General</c:formatCode>
                <c:ptCount val="8"/>
                <c:pt idx="0">
                  <c:v>2.8</c:v>
                </c:pt>
                <c:pt idx="1">
                  <c:v>1.52</c:v>
                </c:pt>
                <c:pt idx="2">
                  <c:v>1.22</c:v>
                </c:pt>
                <c:pt idx="3">
                  <c:v>1.0900000000000001</c:v>
                </c:pt>
                <c:pt idx="4">
                  <c:v>1.27</c:v>
                </c:pt>
                <c:pt idx="5">
                  <c:v>1.08</c:v>
                </c:pt>
                <c:pt idx="6">
                  <c:v>1.01</c:v>
                </c:pt>
                <c:pt idx="7">
                  <c:v>1.04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70D-4B54-9621-BF9E28FD9B3D}"/>
            </c:ext>
          </c:extLst>
        </c:ser>
        <c:ser>
          <c:idx val="1"/>
          <c:order val="1"/>
          <c:tx>
            <c:v>omp parallel for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Sheet1!$A$20:$A$27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Sheet1!$C$20:$C$27</c:f>
              <c:numCache>
                <c:formatCode>General</c:formatCode>
                <c:ptCount val="8"/>
                <c:pt idx="0">
                  <c:v>2.78</c:v>
                </c:pt>
                <c:pt idx="1">
                  <c:v>1.6</c:v>
                </c:pt>
                <c:pt idx="2">
                  <c:v>1.26</c:v>
                </c:pt>
                <c:pt idx="3">
                  <c:v>1.1200000000000001</c:v>
                </c:pt>
                <c:pt idx="4">
                  <c:v>1.38</c:v>
                </c:pt>
                <c:pt idx="5">
                  <c:v>1.17</c:v>
                </c:pt>
                <c:pt idx="6">
                  <c:v>1.1499999999999999</c:v>
                </c:pt>
                <c:pt idx="7">
                  <c:v>1.04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70D-4B54-9621-BF9E28FD9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903824"/>
        <c:axId val="560003696"/>
      </c:scatterChart>
      <c:valAx>
        <c:axId val="355903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003696"/>
        <c:crosses val="autoZero"/>
        <c:crossBetween val="midCat"/>
      </c:valAx>
      <c:valAx>
        <c:axId val="56000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9038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time vs 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8</c:v>
                </c:pt>
                <c:pt idx="5">
                  <c:v>12</c:v>
                </c:pt>
                <c:pt idx="6">
                  <c:v>16</c:v>
                </c:pt>
                <c:pt idx="7">
                  <c:v>24</c:v>
                </c:pt>
                <c:pt idx="8">
                  <c:v>32</c:v>
                </c:pt>
                <c:pt idx="9">
                  <c:v>64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7.53</c:v>
                </c:pt>
                <c:pt idx="1">
                  <c:v>4.4400000000000004</c:v>
                </c:pt>
                <c:pt idx="2">
                  <c:v>3.33</c:v>
                </c:pt>
                <c:pt idx="3">
                  <c:v>2.82</c:v>
                </c:pt>
                <c:pt idx="4">
                  <c:v>2.15</c:v>
                </c:pt>
                <c:pt idx="5">
                  <c:v>1.96</c:v>
                </c:pt>
                <c:pt idx="6">
                  <c:v>2.2200000000000002</c:v>
                </c:pt>
                <c:pt idx="7">
                  <c:v>3.23</c:v>
                </c:pt>
                <c:pt idx="8">
                  <c:v>6.61</c:v>
                </c:pt>
                <c:pt idx="9">
                  <c:v>11.59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72-4D95-BD2E-794293092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0378304"/>
        <c:axId val="383952704"/>
      </c:scatterChart>
      <c:valAx>
        <c:axId val="510378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52704"/>
        <c:crosses val="autoZero"/>
        <c:crossBetween val="midCat"/>
      </c:valAx>
      <c:valAx>
        <c:axId val="3839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378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vs p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8</c:v>
                </c:pt>
                <c:pt idx="5">
                  <c:v>12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7.53</c:v>
                </c:pt>
                <c:pt idx="1">
                  <c:v>4.4400000000000004</c:v>
                </c:pt>
                <c:pt idx="2">
                  <c:v>3.33</c:v>
                </c:pt>
                <c:pt idx="3">
                  <c:v>2.82</c:v>
                </c:pt>
                <c:pt idx="4">
                  <c:v>2.15</c:v>
                </c:pt>
                <c:pt idx="5">
                  <c:v>1.96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8D-4436-BACA-E09B153BB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344064"/>
        <c:axId val="559957104"/>
      </c:scatterChart>
      <c:valAx>
        <c:axId val="518344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957104"/>
        <c:crosses val="autoZero"/>
        <c:crossBetween val="midCat"/>
      </c:valAx>
      <c:valAx>
        <c:axId val="55995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344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p*time vs 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8</c:v>
                </c:pt>
                <c:pt idx="5">
                  <c:v>12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7.53</c:v>
                </c:pt>
                <c:pt idx="1">
                  <c:v>8.8800000000000008</c:v>
                </c:pt>
                <c:pt idx="2">
                  <c:v>9.99</c:v>
                </c:pt>
                <c:pt idx="3">
                  <c:v>11.28</c:v>
                </c:pt>
                <c:pt idx="4">
                  <c:v>17.2</c:v>
                </c:pt>
                <c:pt idx="5">
                  <c:v>23.52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35-4D2F-8186-38DF40E9E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1802240"/>
        <c:axId val="380620416"/>
      </c:scatterChart>
      <c:valAx>
        <c:axId val="571802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620416"/>
        <c:crosses val="autoZero"/>
        <c:crossBetween val="midCat"/>
      </c:valAx>
      <c:valAx>
        <c:axId val="38062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802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62A0E-F96C-4274-B0A3-D0AC810561D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03B3-C96D-4E62-A9B5-62D62A6D7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6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7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2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9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9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6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5E3FB-BF4D-440F-9D13-6E3FF8000FA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A81A-7083-4745-BFE0-1C100BA8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9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ave_equation" TargetMode="Externa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6BB6CE-54A2-446F-B93F-E9A6C7C7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017" y="2385645"/>
            <a:ext cx="11537004" cy="1421895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FFFFFF"/>
                </a:solidFill>
              </a:rPr>
              <a:t>Fully-Explicit </a:t>
            </a:r>
            <a:r>
              <a:rPr lang="en-US" sz="4000" b="1" dirty="0">
                <a:solidFill>
                  <a:srgbClr val="FFFFFF"/>
                </a:solidFill>
              </a:rPr>
              <a:t>2-Dimension Damped Wave Equation Simulator -- </a:t>
            </a:r>
            <a:r>
              <a:rPr lang="en-US" altLang="zh-CN" sz="4000" b="1" dirty="0">
                <a:solidFill>
                  <a:srgbClr val="FFFFFF"/>
                </a:solidFill>
              </a:rPr>
              <a:t>Parallel Computing by OpenMP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412"/>
            <a:ext cx="9144000" cy="1189188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rgbClr val="FFFFFF"/>
                </a:solidFill>
              </a:rPr>
              <a:t>Gradate Student Project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Yuxuan Jing</a:t>
            </a:r>
          </a:p>
          <a:p>
            <a:r>
              <a:rPr lang="en-US" sz="2200" b="1" dirty="0">
                <a:solidFill>
                  <a:srgbClr val="FFFFFF"/>
                </a:solidFill>
              </a:rPr>
              <a:t>McDougall School of Petroleum Engineering</a:t>
            </a:r>
          </a:p>
        </p:txBody>
      </p:sp>
    </p:spTree>
    <p:extLst>
      <p:ext uri="{BB962C8B-B14F-4D97-AF65-F5344CB8AC3E}">
        <p14:creationId xmlns:p14="http://schemas.microsoft.com/office/powerpoint/2010/main" val="2309765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8BE51A-2BC2-43CF-B7C1-3E74CECB5F6F}"/>
              </a:ext>
            </a:extLst>
          </p:cNvPr>
          <p:cNvSpPr txBox="1">
            <a:spLocks/>
          </p:cNvSpPr>
          <p:nvPr/>
        </p:nvSpPr>
        <p:spPr>
          <a:xfrm>
            <a:off x="1424725" y="2569084"/>
            <a:ext cx="8494776" cy="1719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Parallel Methods and Results</a:t>
            </a:r>
          </a:p>
        </p:txBody>
      </p:sp>
    </p:spTree>
    <p:extLst>
      <p:ext uri="{BB962C8B-B14F-4D97-AF65-F5344CB8AC3E}">
        <p14:creationId xmlns:p14="http://schemas.microsoft.com/office/powerpoint/2010/main" val="137472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A134-FD2E-4648-87A6-8A75EBBE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A945-7E11-4E5E-BB8F-DB6A3DFD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88" y="1825625"/>
            <a:ext cx="10515600" cy="3704764"/>
          </a:xfrm>
        </p:spPr>
        <p:txBody>
          <a:bodyPr>
            <a:normAutofit/>
          </a:bodyPr>
          <a:lstStyle/>
          <a:p>
            <a:r>
              <a:rPr lang="en-US" sz="1800" dirty="0"/>
              <a:t>Pseudocode:</a:t>
            </a:r>
          </a:p>
          <a:p>
            <a:pPr marL="0" indent="0">
              <a:buNone/>
            </a:pPr>
            <a:r>
              <a:rPr lang="en-US" sz="1800" dirty="0"/>
              <a:t>Input 		N, M, </a:t>
            </a:r>
            <a:r>
              <a:rPr lang="en-US" sz="1800" dirty="0" err="1"/>
              <a:t>t_start</a:t>
            </a:r>
            <a:r>
              <a:rPr lang="en-US" sz="1800" dirty="0"/>
              <a:t>, </a:t>
            </a:r>
            <a:r>
              <a:rPr lang="en-US" sz="1800" dirty="0" err="1"/>
              <a:t>t_end</a:t>
            </a:r>
            <a:r>
              <a:rPr lang="en-US" sz="1800" dirty="0"/>
              <a:t>, dt, </a:t>
            </a:r>
            <a:r>
              <a:rPr lang="en-US" sz="1800" dirty="0" err="1"/>
              <a:t>array_N</a:t>
            </a:r>
            <a:r>
              <a:rPr lang="en-US" sz="1800" dirty="0"/>
              <a:t> = N*M;</a:t>
            </a:r>
          </a:p>
          <a:p>
            <a:pPr marL="0" indent="0">
              <a:buNone/>
            </a:pPr>
            <a:r>
              <a:rPr lang="en-US" sz="1800" dirty="0"/>
              <a:t>Declare 		</a:t>
            </a:r>
            <a:r>
              <a:rPr lang="en-US" sz="1800" dirty="0" err="1"/>
              <a:t>x_pre</a:t>
            </a:r>
            <a:r>
              <a:rPr lang="en-US" sz="1800" dirty="0"/>
              <a:t> [</a:t>
            </a:r>
            <a:r>
              <a:rPr lang="en-US" sz="1800" dirty="0" err="1"/>
              <a:t>array_N</a:t>
            </a:r>
            <a:r>
              <a:rPr lang="en-US" sz="1800" dirty="0"/>
              <a:t>], x[</a:t>
            </a:r>
            <a:r>
              <a:rPr lang="en-US" sz="1800" dirty="0" err="1"/>
              <a:t>array_N</a:t>
            </a:r>
            <a:r>
              <a:rPr lang="en-US" sz="1800" dirty="0"/>
              <a:t>], </a:t>
            </a:r>
            <a:r>
              <a:rPr lang="en-US" sz="1800" dirty="0" err="1"/>
              <a:t>x_next</a:t>
            </a:r>
            <a:r>
              <a:rPr lang="en-US" sz="1800" dirty="0"/>
              <a:t>[</a:t>
            </a:r>
            <a:r>
              <a:rPr lang="en-US" sz="1800" dirty="0" err="1"/>
              <a:t>array_N</a:t>
            </a:r>
            <a:r>
              <a:rPr lang="en-US" sz="1800" dirty="0"/>
              <a:t>];</a:t>
            </a:r>
          </a:p>
          <a:p>
            <a:pPr marL="0" indent="0">
              <a:buNone/>
            </a:pPr>
            <a:r>
              <a:rPr lang="en-US" sz="1800" dirty="0"/>
              <a:t>preprocess 	</a:t>
            </a:r>
            <a:r>
              <a:rPr lang="en-US" sz="1800" dirty="0" err="1"/>
              <a:t>x_pre</a:t>
            </a:r>
            <a:r>
              <a:rPr lang="en-US" sz="1800" dirty="0"/>
              <a:t>, x;	 //special method </a:t>
            </a:r>
          </a:p>
          <a:p>
            <a:pPr marL="0" indent="0">
              <a:buNone/>
            </a:pPr>
            <a:r>
              <a:rPr lang="en-US" sz="1800" dirty="0"/>
              <a:t>For ( t = </a:t>
            </a:r>
            <a:r>
              <a:rPr lang="en-US" sz="1800" dirty="0" err="1"/>
              <a:t>t_start</a:t>
            </a:r>
            <a:r>
              <a:rPr lang="en-US" sz="1800" dirty="0"/>
              <a:t>; t &lt; </a:t>
            </a:r>
            <a:r>
              <a:rPr lang="en-US" sz="1800" dirty="0" err="1"/>
              <a:t>t_end</a:t>
            </a:r>
            <a:r>
              <a:rPr lang="en-US" sz="1800" dirty="0"/>
              <a:t>; t += dt){ //each </a:t>
            </a:r>
            <a:r>
              <a:rPr lang="en-US" sz="1800"/>
              <a:t>time step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altLang="zh-CN" sz="1800" dirty="0">
                <a:solidFill>
                  <a:srgbClr val="FF0000"/>
                </a:solidFill>
              </a:rPr>
              <a:t>#pragma </a:t>
            </a:r>
            <a:r>
              <a:rPr lang="en-US" altLang="zh-CN" sz="1800" dirty="0" err="1">
                <a:solidFill>
                  <a:srgbClr val="FF0000"/>
                </a:solidFill>
              </a:rPr>
              <a:t>omp</a:t>
            </a:r>
            <a:r>
              <a:rPr lang="en-US" altLang="zh-CN" sz="1800" dirty="0">
                <a:solidFill>
                  <a:srgbClr val="FF0000"/>
                </a:solidFill>
              </a:rPr>
              <a:t> directive</a:t>
            </a:r>
          </a:p>
          <a:p>
            <a:pPr marL="0" indent="0">
              <a:buNone/>
            </a:pPr>
            <a:r>
              <a:rPr lang="en-US" sz="1800" dirty="0"/>
              <a:t>	for each position:	</a:t>
            </a:r>
            <a:r>
              <a:rPr lang="en-US" sz="1800" dirty="0">
                <a:solidFill>
                  <a:srgbClr val="00B050"/>
                </a:solidFill>
              </a:rPr>
              <a:t>update </a:t>
            </a:r>
            <a:r>
              <a:rPr lang="en-US" sz="1800" dirty="0" err="1">
                <a:solidFill>
                  <a:srgbClr val="00B050"/>
                </a:solidFill>
              </a:rPr>
              <a:t>x_next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x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>
                <a:sym typeface="Wingdings" panose="05000000000000000000" pitchFamily="2" charset="2"/>
              </a:rPr>
              <a:t>x_pre</a:t>
            </a:r>
            <a:r>
              <a:rPr lang="en-US" sz="1800" dirty="0">
                <a:sym typeface="Wingdings" panose="05000000000000000000" pitchFamily="2" charset="2"/>
              </a:rPr>
              <a:t>; </a:t>
            </a:r>
            <a:r>
              <a:rPr lang="en-US" sz="1800" dirty="0" err="1">
                <a:sym typeface="Wingdings" panose="05000000000000000000" pitchFamily="2" charset="2"/>
              </a:rPr>
              <a:t>x_next</a:t>
            </a:r>
            <a:r>
              <a:rPr lang="en-US" sz="1800" dirty="0">
                <a:sym typeface="Wingdings" panose="05000000000000000000" pitchFamily="2" charset="2"/>
              </a:rPr>
              <a:t>  x; initial </a:t>
            </a:r>
            <a:r>
              <a:rPr lang="en-US" sz="1800" dirty="0" err="1">
                <a:sym typeface="Wingdings" panose="05000000000000000000" pitchFamily="2" charset="2"/>
              </a:rPr>
              <a:t>x_next</a:t>
            </a:r>
            <a:r>
              <a:rPr lang="en-US" sz="1800" dirty="0">
                <a:sym typeface="Wingdings" panose="05000000000000000000" pitchFamily="2" charset="2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Return 0</a:t>
            </a:r>
            <a:endParaRPr lang="en-US" sz="1800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EF94B6B-FA02-4C62-AF1B-9E4824584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02" y="365125"/>
            <a:ext cx="4157986" cy="3118489"/>
          </a:xfrm>
          <a:prstGeom prst="rect">
            <a:avLst/>
          </a:prstGeom>
        </p:spPr>
      </p:pic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F6ACAC6-4A8B-4C4C-A9B4-965E5827B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38" y="3737463"/>
            <a:ext cx="3827650" cy="2870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D53028-249E-4BA3-93F1-4D0C345CBBE9}"/>
              </a:ext>
            </a:extLst>
          </p:cNvPr>
          <p:cNvSpPr/>
          <p:nvPr/>
        </p:nvSpPr>
        <p:spPr>
          <a:xfrm>
            <a:off x="6274131" y="5322573"/>
            <a:ext cx="1925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x_next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[]	 t+1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x[]	 t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x_pre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[]	 t-1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0837B-BDDF-4E01-89F3-66358A3158D3}"/>
              </a:ext>
            </a:extLst>
          </p:cNvPr>
          <p:cNvCxnSpPr/>
          <p:nvPr/>
        </p:nvCxnSpPr>
        <p:spPr>
          <a:xfrm flipH="1">
            <a:off x="5508004" y="5635237"/>
            <a:ext cx="713232" cy="2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97DE994-38CC-424C-86DB-A5962565B682}"/>
              </a:ext>
            </a:extLst>
          </p:cNvPr>
          <p:cNvSpPr/>
          <p:nvPr/>
        </p:nvSpPr>
        <p:spPr>
          <a:xfrm>
            <a:off x="2087421" y="5727461"/>
            <a:ext cx="46224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Set all the array as public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lock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Any value as critical will result in inefficiency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F67AC2-9B7C-4381-AD44-27D061C02078}"/>
              </a:ext>
            </a:extLst>
          </p:cNvPr>
          <p:cNvCxnSpPr/>
          <p:nvPr/>
        </p:nvCxnSpPr>
        <p:spPr>
          <a:xfrm>
            <a:off x="5248656" y="4267200"/>
            <a:ext cx="2286000" cy="15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9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A134-FD2E-4648-87A6-8A75EBBE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A945-7E11-4E5E-BB8F-DB6A3DFD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88" y="1825625"/>
            <a:ext cx="10515600" cy="370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Two &lt;#pragma </a:t>
            </a:r>
            <a:r>
              <a:rPr lang="en-US" sz="1800" dirty="0" err="1"/>
              <a:t>omp</a:t>
            </a:r>
            <a:r>
              <a:rPr lang="en-US" sz="1800" dirty="0"/>
              <a:t> directive&gt; are tried:</a:t>
            </a:r>
          </a:p>
          <a:p>
            <a:pPr marL="0" indent="0">
              <a:buNone/>
            </a:pPr>
            <a:r>
              <a:rPr lang="en-US" altLang="zh-CN" sz="1800" dirty="0"/>
              <a:t>Method 1:</a:t>
            </a:r>
          </a:p>
          <a:p>
            <a:pPr marL="0" indent="0">
              <a:buNone/>
            </a:pPr>
            <a:r>
              <a:rPr lang="en-US" altLang="zh-CN" sz="1800" dirty="0"/>
              <a:t>#pragma </a:t>
            </a:r>
            <a:r>
              <a:rPr lang="en-US" altLang="zh-CN" sz="1800" dirty="0" err="1"/>
              <a:t>omp</a:t>
            </a:r>
            <a:r>
              <a:rPr lang="en-US" altLang="zh-CN" sz="1800" dirty="0"/>
              <a:t> parallel </a:t>
            </a:r>
            <a:r>
              <a:rPr lang="en-US" altLang="zh-CN" sz="1800" dirty="0">
                <a:solidFill>
                  <a:srgbClr val="FF0000"/>
                </a:solidFill>
              </a:rPr>
              <a:t>for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num_threads</a:t>
            </a:r>
            <a:r>
              <a:rPr lang="en-US" altLang="zh-CN" sz="1800" dirty="0"/>
              <a:t>() shared()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for each position</a:t>
            </a:r>
            <a:r>
              <a:rPr lang="en-US" sz="1800" dirty="0"/>
              <a:t>:		update </a:t>
            </a:r>
            <a:r>
              <a:rPr lang="en-US" sz="1800" dirty="0" err="1"/>
              <a:t>x_next</a:t>
            </a:r>
            <a:r>
              <a:rPr lang="en-US" sz="1800" dirty="0"/>
              <a:t> ;</a:t>
            </a:r>
          </a:p>
          <a:p>
            <a:pPr marL="0" indent="0">
              <a:buNone/>
            </a:pPr>
            <a:r>
              <a:rPr lang="en-US" altLang="zh-CN" sz="1800" dirty="0"/>
              <a:t>Method 2:</a:t>
            </a:r>
          </a:p>
          <a:p>
            <a:pPr marL="0" indent="0">
              <a:buNone/>
            </a:pPr>
            <a:r>
              <a:rPr lang="en-US" altLang="zh-CN" sz="1800" dirty="0"/>
              <a:t>#pragma </a:t>
            </a:r>
            <a:r>
              <a:rPr lang="en-US" altLang="zh-CN" sz="1800" dirty="0" err="1"/>
              <a:t>omp</a:t>
            </a:r>
            <a:r>
              <a:rPr lang="en-US" altLang="zh-CN" sz="1800" dirty="0"/>
              <a:t> parallel </a:t>
            </a:r>
            <a:r>
              <a:rPr lang="en-US" altLang="zh-CN" sz="1800" dirty="0" err="1"/>
              <a:t>thread_count</a:t>
            </a:r>
            <a:r>
              <a:rPr lang="en-US" altLang="zh-CN" sz="1800" dirty="0"/>
              <a:t>() private() public(){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for distributed position</a:t>
            </a:r>
            <a:r>
              <a:rPr lang="en-US" sz="1800" dirty="0"/>
              <a:t>:	update </a:t>
            </a:r>
            <a:r>
              <a:rPr lang="en-US" sz="1800" dirty="0" err="1"/>
              <a:t>x_next</a:t>
            </a:r>
            <a:r>
              <a:rPr lang="en-US" sz="1800" dirty="0"/>
              <a:t> 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</p:txBody>
      </p:sp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F6ACAC6-4A8B-4C4C-A9B4-965E5827B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38" y="3737463"/>
            <a:ext cx="3827650" cy="2870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D53028-249E-4BA3-93F1-4D0C345CBBE9}"/>
              </a:ext>
            </a:extLst>
          </p:cNvPr>
          <p:cNvSpPr/>
          <p:nvPr/>
        </p:nvSpPr>
        <p:spPr>
          <a:xfrm>
            <a:off x="6274131" y="5322573"/>
            <a:ext cx="1925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x_next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[]	 t+1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x[]	 t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x_pre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[]	 t-1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0837B-BDDF-4E01-89F3-66358A3158D3}"/>
              </a:ext>
            </a:extLst>
          </p:cNvPr>
          <p:cNvCxnSpPr/>
          <p:nvPr/>
        </p:nvCxnSpPr>
        <p:spPr>
          <a:xfrm flipH="1">
            <a:off x="5508004" y="5635237"/>
            <a:ext cx="713232" cy="2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97DE994-38CC-424C-86DB-A5962565B682}"/>
              </a:ext>
            </a:extLst>
          </p:cNvPr>
          <p:cNvSpPr/>
          <p:nvPr/>
        </p:nvSpPr>
        <p:spPr>
          <a:xfrm>
            <a:off x="2087421" y="5727461"/>
            <a:ext cx="46224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Set all the array as public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 lock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Any value as critical will result in inefficiency</a:t>
            </a:r>
            <a:endParaRPr lang="en-US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924210F-2C44-4755-AE1B-43CDFDC00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276998"/>
              </p:ext>
            </p:extLst>
          </p:nvPr>
        </p:nvGraphicFramePr>
        <p:xfrm>
          <a:off x="7725664" y="365125"/>
          <a:ext cx="3476008" cy="2926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4501">
                  <a:extLst>
                    <a:ext uri="{9D8B030D-6E8A-4147-A177-3AD203B41FA5}">
                      <a16:colId xmlns:a16="http://schemas.microsoft.com/office/drawing/2014/main" val="3490380580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244052607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37135089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101832415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428598225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395913796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586025771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274405763"/>
                    </a:ext>
                  </a:extLst>
                </a:gridCol>
              </a:tblGrid>
              <a:tr h="2689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7139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2185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72335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526834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36581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560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192533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80227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1B2C9F6-17B5-4BEE-B087-B142C94FE45E}"/>
              </a:ext>
            </a:extLst>
          </p:cNvPr>
          <p:cNvSpPr/>
          <p:nvPr/>
        </p:nvSpPr>
        <p:spPr>
          <a:xfrm>
            <a:off x="7418460" y="411575"/>
            <a:ext cx="4090416" cy="61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77E12-5A53-423C-A64C-A0911FB6CA84}"/>
              </a:ext>
            </a:extLst>
          </p:cNvPr>
          <p:cNvSpPr/>
          <p:nvPr/>
        </p:nvSpPr>
        <p:spPr>
          <a:xfrm>
            <a:off x="7418460" y="1141825"/>
            <a:ext cx="4090416" cy="61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AB3817-6383-4A3E-8800-DF67A9501959}"/>
              </a:ext>
            </a:extLst>
          </p:cNvPr>
          <p:cNvSpPr/>
          <p:nvPr/>
        </p:nvSpPr>
        <p:spPr>
          <a:xfrm>
            <a:off x="7418460" y="1896248"/>
            <a:ext cx="4090416" cy="6163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C2C7D1-27E2-4D5F-9384-EE8114B25FC8}"/>
              </a:ext>
            </a:extLst>
          </p:cNvPr>
          <p:cNvSpPr/>
          <p:nvPr/>
        </p:nvSpPr>
        <p:spPr>
          <a:xfrm>
            <a:off x="7418460" y="2623303"/>
            <a:ext cx="4090416" cy="61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43A88E-B676-49B9-B02A-5C563F5C2C38}"/>
              </a:ext>
            </a:extLst>
          </p:cNvPr>
          <p:cNvSpPr/>
          <p:nvPr/>
        </p:nvSpPr>
        <p:spPr>
          <a:xfrm>
            <a:off x="6274131" y="5994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0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4FACCE-5F0A-4D8A-BD3F-020E2DF7F426}"/>
              </a:ext>
            </a:extLst>
          </p:cNvPr>
          <p:cNvSpPr/>
          <p:nvPr/>
        </p:nvSpPr>
        <p:spPr>
          <a:xfrm>
            <a:off x="6261132" y="12786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1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DF4952-27D3-4F5B-A592-4129D16B18AC}"/>
              </a:ext>
            </a:extLst>
          </p:cNvPr>
          <p:cNvSpPr/>
          <p:nvPr/>
        </p:nvSpPr>
        <p:spPr>
          <a:xfrm>
            <a:off x="6257411" y="20197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2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63647-12E7-4B81-A96C-8C7386447B52}"/>
              </a:ext>
            </a:extLst>
          </p:cNvPr>
          <p:cNvSpPr/>
          <p:nvPr/>
        </p:nvSpPr>
        <p:spPr>
          <a:xfrm>
            <a:off x="6274131" y="27468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3	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8838AF-F1EA-4B72-A36F-3546E81EC73D}"/>
              </a:ext>
            </a:extLst>
          </p:cNvPr>
          <p:cNvSpPr/>
          <p:nvPr/>
        </p:nvSpPr>
        <p:spPr>
          <a:xfrm>
            <a:off x="8909670" y="-2200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8 * 8 grids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F5D96C-A6D1-4F09-9FFE-F77375AE9FC5}"/>
              </a:ext>
            </a:extLst>
          </p:cNvPr>
          <p:cNvCxnSpPr/>
          <p:nvPr/>
        </p:nvCxnSpPr>
        <p:spPr>
          <a:xfrm flipH="1">
            <a:off x="5675376" y="2249424"/>
            <a:ext cx="355712" cy="1359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4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A134-FD2E-4648-87A6-8A75EBBE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A945-7E11-4E5E-BB8F-DB6A3DFD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88" y="1825624"/>
            <a:ext cx="10515600" cy="443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Two &lt;#pragma </a:t>
            </a:r>
            <a:r>
              <a:rPr lang="en-US" sz="1800" dirty="0" err="1"/>
              <a:t>omp</a:t>
            </a:r>
            <a:r>
              <a:rPr lang="en-US" sz="1800" dirty="0"/>
              <a:t> directive&gt; are tried:</a:t>
            </a:r>
          </a:p>
          <a:p>
            <a:pPr marL="0" indent="0">
              <a:buNone/>
            </a:pPr>
            <a:r>
              <a:rPr lang="en-US" altLang="zh-CN" sz="1800" dirty="0"/>
              <a:t>Method 1:</a:t>
            </a:r>
          </a:p>
          <a:p>
            <a:pPr marL="0" indent="0">
              <a:buNone/>
            </a:pPr>
            <a:r>
              <a:rPr lang="en-US" altLang="zh-CN" sz="1800" dirty="0"/>
              <a:t>#pragma </a:t>
            </a:r>
            <a:r>
              <a:rPr lang="en-US" altLang="zh-CN" sz="1800" dirty="0" err="1"/>
              <a:t>omp</a:t>
            </a:r>
            <a:r>
              <a:rPr lang="en-US" altLang="zh-CN" sz="1800" dirty="0"/>
              <a:t> parallel for </a:t>
            </a:r>
            <a:r>
              <a:rPr lang="en-US" altLang="zh-CN" sz="1800" dirty="0" err="1"/>
              <a:t>num_threads</a:t>
            </a:r>
            <a:r>
              <a:rPr lang="en-US" altLang="zh-CN" sz="1800" dirty="0"/>
              <a:t>() shared()</a:t>
            </a:r>
          </a:p>
          <a:p>
            <a:pPr marL="0" indent="0">
              <a:buNone/>
            </a:pPr>
            <a:r>
              <a:rPr lang="en-US" sz="1800" dirty="0"/>
              <a:t>for each position:		update </a:t>
            </a:r>
            <a:r>
              <a:rPr lang="en-US" sz="1800" dirty="0" err="1"/>
              <a:t>x_next</a:t>
            </a:r>
            <a:r>
              <a:rPr lang="en-US" sz="1800" dirty="0"/>
              <a:t> ;</a:t>
            </a:r>
          </a:p>
          <a:p>
            <a:pPr marL="0" indent="0">
              <a:buNone/>
            </a:pPr>
            <a:r>
              <a:rPr lang="en-US" altLang="zh-CN" sz="1800" dirty="0"/>
              <a:t>Method 2:</a:t>
            </a:r>
          </a:p>
          <a:p>
            <a:pPr marL="0" indent="0">
              <a:buNone/>
            </a:pPr>
            <a:r>
              <a:rPr lang="en-US" altLang="zh-CN" sz="1800" dirty="0"/>
              <a:t>#pragma </a:t>
            </a:r>
            <a:r>
              <a:rPr lang="en-US" altLang="zh-CN" sz="1800" dirty="0" err="1"/>
              <a:t>omp</a:t>
            </a:r>
            <a:r>
              <a:rPr lang="en-US" altLang="zh-CN" sz="1800" dirty="0"/>
              <a:t> parallel </a:t>
            </a:r>
            <a:r>
              <a:rPr lang="en-US" altLang="zh-CN" sz="1800" dirty="0" err="1"/>
              <a:t>thread_count</a:t>
            </a:r>
            <a:r>
              <a:rPr lang="en-US" altLang="zh-CN" sz="1800" dirty="0"/>
              <a:t>() private() public(){</a:t>
            </a:r>
          </a:p>
          <a:p>
            <a:pPr marL="0" indent="0">
              <a:buNone/>
            </a:pPr>
            <a:r>
              <a:rPr lang="en-US" sz="1800" dirty="0"/>
              <a:t>for distributed position:	update </a:t>
            </a:r>
            <a:r>
              <a:rPr lang="en-US" sz="1800" dirty="0" err="1"/>
              <a:t>x_next</a:t>
            </a:r>
            <a:r>
              <a:rPr lang="en-US" sz="1800" dirty="0"/>
              <a:t> 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Method 2 is slightly faster than method 1</a:t>
            </a:r>
          </a:p>
          <a:p>
            <a:pPr marL="0" indent="0">
              <a:buNone/>
            </a:pPr>
            <a:r>
              <a:rPr lang="en-US" altLang="zh-CN" sz="1800" dirty="0"/>
              <a:t>(method 2 minimize the miss cache rate)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A46F55E-F482-4F35-ADA4-B775D3F3AE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8944"/>
              </p:ext>
            </p:extLst>
          </p:nvPr>
        </p:nvGraphicFramePr>
        <p:xfrm>
          <a:off x="6522719" y="3741867"/>
          <a:ext cx="4722699" cy="2772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Table 14">
            <a:extLst>
              <a:ext uri="{FF2B5EF4-FFF2-40B4-BE49-F238E27FC236}">
                <a16:creationId xmlns:a16="http://schemas.microsoft.com/office/drawing/2014/main" id="{C9B61CF8-880D-4FF6-8E72-6642C3AC9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362"/>
              </p:ext>
            </p:extLst>
          </p:nvPr>
        </p:nvGraphicFramePr>
        <p:xfrm>
          <a:off x="7725664" y="365125"/>
          <a:ext cx="3476008" cy="2926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4501">
                  <a:extLst>
                    <a:ext uri="{9D8B030D-6E8A-4147-A177-3AD203B41FA5}">
                      <a16:colId xmlns:a16="http://schemas.microsoft.com/office/drawing/2014/main" val="3490380580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244052607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37135089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101832415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428598225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2395913796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586025771"/>
                    </a:ext>
                  </a:extLst>
                </a:gridCol>
                <a:gridCol w="434501">
                  <a:extLst>
                    <a:ext uri="{9D8B030D-6E8A-4147-A177-3AD203B41FA5}">
                      <a16:colId xmlns:a16="http://schemas.microsoft.com/office/drawing/2014/main" val="1274405763"/>
                    </a:ext>
                  </a:extLst>
                </a:gridCol>
              </a:tblGrid>
              <a:tr h="2689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7139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2185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72335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526834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36581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560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192533"/>
                  </a:ext>
                </a:extLst>
              </a:tr>
              <a:tr h="2689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480227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7661361-2ECF-4593-BDC3-D3D703F9A05F}"/>
              </a:ext>
            </a:extLst>
          </p:cNvPr>
          <p:cNvSpPr/>
          <p:nvPr/>
        </p:nvSpPr>
        <p:spPr>
          <a:xfrm>
            <a:off x="7418460" y="411575"/>
            <a:ext cx="4090416" cy="61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FCE8D4-9AE2-4B96-850F-51B0811BDC70}"/>
              </a:ext>
            </a:extLst>
          </p:cNvPr>
          <p:cNvSpPr/>
          <p:nvPr/>
        </p:nvSpPr>
        <p:spPr>
          <a:xfrm>
            <a:off x="7418460" y="1141825"/>
            <a:ext cx="4090416" cy="6163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B48082-DA4F-4DC3-8403-34F713E3AD0C}"/>
              </a:ext>
            </a:extLst>
          </p:cNvPr>
          <p:cNvSpPr/>
          <p:nvPr/>
        </p:nvSpPr>
        <p:spPr>
          <a:xfrm>
            <a:off x="7418460" y="1896248"/>
            <a:ext cx="4090416" cy="6163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B69A7F-FCAA-4B35-BB01-5E3FAC2027E6}"/>
              </a:ext>
            </a:extLst>
          </p:cNvPr>
          <p:cNvSpPr/>
          <p:nvPr/>
        </p:nvSpPr>
        <p:spPr>
          <a:xfrm>
            <a:off x="7418460" y="2623303"/>
            <a:ext cx="4090416" cy="61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0EF9C5-028E-4597-B63A-819C968343B8}"/>
              </a:ext>
            </a:extLst>
          </p:cNvPr>
          <p:cNvSpPr/>
          <p:nvPr/>
        </p:nvSpPr>
        <p:spPr>
          <a:xfrm>
            <a:off x="6274131" y="5994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0	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2C579B-4221-40C3-8C35-7342A1C7FED1}"/>
              </a:ext>
            </a:extLst>
          </p:cNvPr>
          <p:cNvSpPr/>
          <p:nvPr/>
        </p:nvSpPr>
        <p:spPr>
          <a:xfrm>
            <a:off x="6261132" y="12786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1	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1EF152-9765-47B9-B09A-8AD0F43EFBB1}"/>
              </a:ext>
            </a:extLst>
          </p:cNvPr>
          <p:cNvSpPr/>
          <p:nvPr/>
        </p:nvSpPr>
        <p:spPr>
          <a:xfrm>
            <a:off x="6257411" y="20197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2	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C55D03-E816-4D0F-A0EE-11DFE326D05B}"/>
              </a:ext>
            </a:extLst>
          </p:cNvPr>
          <p:cNvSpPr/>
          <p:nvPr/>
        </p:nvSpPr>
        <p:spPr>
          <a:xfrm>
            <a:off x="6274131" y="27468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Thread 3	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9E7C83-3677-4131-8F71-506AA1AC0CAE}"/>
              </a:ext>
            </a:extLst>
          </p:cNvPr>
          <p:cNvCxnSpPr/>
          <p:nvPr/>
        </p:nvCxnSpPr>
        <p:spPr>
          <a:xfrm flipH="1">
            <a:off x="5675376" y="2249424"/>
            <a:ext cx="355712" cy="1359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96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895C-52EA-437B-BF1E-D3B460AC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D38D02-4659-46CF-95A9-64C4B811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78" y="1834660"/>
            <a:ext cx="4539623" cy="340471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B9689-6688-432C-A0A5-4A0DE63BE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3" y="1485918"/>
            <a:ext cx="5959356" cy="784928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03704A-9F97-43DA-AB82-D89B12B2C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908990"/>
              </p:ext>
            </p:extLst>
          </p:nvPr>
        </p:nvGraphicFramePr>
        <p:xfrm>
          <a:off x="1383792" y="26288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1033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895C-52EA-437B-BF1E-D3B460AC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B9689-6688-432C-A0A5-4A0DE63B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23" y="1485918"/>
            <a:ext cx="5959356" cy="7849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7FAA8F4-02C2-4F69-910C-E2A82EDDE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893339"/>
              </p:ext>
            </p:extLst>
          </p:nvPr>
        </p:nvGraphicFramePr>
        <p:xfrm>
          <a:off x="937823" y="26288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252E651-B2E4-4F0D-A14E-37C4B4956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366072"/>
              </p:ext>
            </p:extLst>
          </p:nvPr>
        </p:nvGraphicFramePr>
        <p:xfrm>
          <a:off x="6096000" y="26288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4B23258-A61F-4BE8-8889-D692AAFCD22E}"/>
              </a:ext>
            </a:extLst>
          </p:cNvPr>
          <p:cNvSpPr txBox="1">
            <a:spLocks/>
          </p:cNvSpPr>
          <p:nvPr/>
        </p:nvSpPr>
        <p:spPr>
          <a:xfrm>
            <a:off x="8324909" y="5707125"/>
            <a:ext cx="1831027" cy="60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Weakly scalable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704F28-EB88-4CA1-86BB-4C318B938F89}"/>
              </a:ext>
            </a:extLst>
          </p:cNvPr>
          <p:cNvCxnSpPr>
            <a:cxnSpLocks/>
          </p:cNvCxnSpPr>
          <p:nvPr/>
        </p:nvCxnSpPr>
        <p:spPr>
          <a:xfrm>
            <a:off x="8577072" y="5372082"/>
            <a:ext cx="146304" cy="33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2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194048"/>
            <a:ext cx="10965873" cy="3377695"/>
          </a:xfrm>
        </p:spPr>
        <p:txBody>
          <a:bodyPr>
            <a:noAutofit/>
          </a:bodyPr>
          <a:lstStyle/>
          <a:p>
            <a:r>
              <a:rPr lang="en-US" sz="2400" dirty="0"/>
              <a:t>Using fully explicit numerical scheme on 2D Cartesian mesh for damped wave equation is </a:t>
            </a:r>
            <a:r>
              <a:rPr lang="en-US" altLang="zh-CN" sz="2400" dirty="0"/>
              <a:t>feasible.</a:t>
            </a:r>
          </a:p>
          <a:p>
            <a:r>
              <a:rPr lang="en-US" sz="2400" dirty="0"/>
              <a:t>Courant–Friedrichs–Lewy condition and Von Neumann stability condition are both necessary conditions for the stability of this numerical scheme</a:t>
            </a:r>
          </a:p>
          <a:p>
            <a:r>
              <a:rPr lang="en-US" sz="2400" dirty="0"/>
              <a:t>For parallel OpenMP for loop, manually distributing the computation is more effective then the default distribution</a:t>
            </a:r>
          </a:p>
          <a:p>
            <a:r>
              <a:rPr lang="en-US" sz="2400" dirty="0"/>
              <a:t>This program is weakly scalable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08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999A-EA3F-4C6A-957B-D2576ACE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4909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017" y="907023"/>
            <a:ext cx="11537004" cy="290051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Roofline-Ideal and Generic Automatic Differentiation: Multi-X, SIMD, Multi-Core, and Distributed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412"/>
            <a:ext cx="9144000" cy="62660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Yuxuan Jing</a:t>
            </a:r>
          </a:p>
          <a:p>
            <a:r>
              <a:rPr lang="en-US" b="1" dirty="0">
                <a:solidFill>
                  <a:srgbClr val="FFFFFF"/>
                </a:solidFill>
              </a:rPr>
              <a:t>Ph.D. candidate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F86E-9BD4-467D-935D-FC590EA5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8229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9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2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68CEAA9-EB19-46F9-AFA2-D168C2B83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52309338-499E-4EA5-BAD9-C8868F9C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748848"/>
            <a:ext cx="2932211" cy="1294881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83B7D38-93E6-49F8-8B10-54BCB14D4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93C6C9-CAC6-42EC-A1D3-74C7B350D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16" y="891911"/>
            <a:ext cx="1097280" cy="1097280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FCFB4C2-42E8-4EE8-8B04-23A2DA92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umbrella&#10;&#10;Description automatically generated">
            <a:extLst>
              <a:ext uri="{FF2B5EF4-FFF2-40B4-BE49-F238E27FC236}">
                <a16:creationId xmlns:a16="http://schemas.microsoft.com/office/drawing/2014/main" id="{D7405A13-2C11-4D07-807B-682AF5B1E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7" y="5180342"/>
            <a:ext cx="2239728" cy="1174050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3714E15-0DC2-4DED-9F2A-CD13C33A1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5A2D2B4-83E4-4BB1-8D1A-78C35F7BF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55" y="3558776"/>
            <a:ext cx="1600200" cy="1461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AC98FC-E574-4CE2-B43A-23F7D9E7C736}"/>
              </a:ext>
            </a:extLst>
          </p:cNvPr>
          <p:cNvSpPr/>
          <p:nvPr/>
        </p:nvSpPr>
        <p:spPr>
          <a:xfrm>
            <a:off x="7201684" y="1440551"/>
            <a:ext cx="4542966" cy="365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1D pulse traveling through a string with fixed endpoints as modeled by the wave equation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Spherical waves coming from a point source.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solution to the 2D wave equation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solution of the wave equation in two dimensions with a zero-displacement boundary condition along the entire outer edge.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E1149-3E46-42F2-8917-908DB147AA8C}"/>
              </a:ext>
            </a:extLst>
          </p:cNvPr>
          <p:cNvSpPr/>
          <p:nvPr/>
        </p:nvSpPr>
        <p:spPr>
          <a:xfrm>
            <a:off x="7250215" y="6169726"/>
            <a:ext cx="449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https://en.wikipedia.org/wiki/Wave_equation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7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D81C9-D801-4253-90C1-EF814F56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Cache miss rate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0FB5BFB-CC3A-413D-A4DE-14957C7B9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6133609-1CB9-41E7-8BBE-1D77A759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523" y="2230680"/>
            <a:ext cx="6371492" cy="2253397"/>
          </a:xfrm>
        </p:spPr>
        <p:txBody>
          <a:bodyPr anchor="t">
            <a:normAutofit/>
          </a:bodyPr>
          <a:lstStyle/>
          <a:p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quick review of damped wave equation.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Explicit numerical scheme.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Parallel methods and Results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22F68C7F-ECCD-49E1-84B0-6A3D5E83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7" r="7913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6198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E51A-2BC2-43CF-B7C1-3E74CECB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702880"/>
            <a:ext cx="849477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Damped Wave Equation</a:t>
            </a:r>
          </a:p>
        </p:txBody>
      </p:sp>
    </p:spTree>
    <p:extLst>
      <p:ext uri="{BB962C8B-B14F-4D97-AF65-F5344CB8AC3E}">
        <p14:creationId xmlns:p14="http://schemas.microsoft.com/office/powerpoint/2010/main" val="377212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E80D-91F3-4973-B284-41ECF1AB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Wave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3B7A-A027-4351-8586-C8FC699DA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8261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F3B7A-A027-4351-8586-C8FC699DA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8261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212E867-2A77-467E-95FE-6482DA540B64}"/>
              </a:ext>
            </a:extLst>
          </p:cNvPr>
          <p:cNvSpPr txBox="1">
            <a:spLocks/>
          </p:cNvSpPr>
          <p:nvPr/>
        </p:nvSpPr>
        <p:spPr>
          <a:xfrm>
            <a:off x="838200" y="2696939"/>
            <a:ext cx="5775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Damped wave equation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7A2AEE4-69F2-4F2C-82F2-5C03A7CE67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22502"/>
                <a:ext cx="5257800" cy="8261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7A2AEE4-69F2-4F2C-82F2-5C03A7CE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22502"/>
                <a:ext cx="5257800" cy="826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>
            <a:extLst>
              <a:ext uri="{FF2B5EF4-FFF2-40B4-BE49-F238E27FC236}">
                <a16:creationId xmlns:a16="http://schemas.microsoft.com/office/drawing/2014/main" id="{CDA92970-08FB-49DC-9A7E-C321125E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98" y="3872432"/>
            <a:ext cx="3749600" cy="23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2B9FB69-A0ED-412B-A040-38AC0F5BF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98" y="596701"/>
            <a:ext cx="4351226" cy="25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8BE51A-2BC2-43CF-B7C1-3E74CECB5F6F}"/>
              </a:ext>
            </a:extLst>
          </p:cNvPr>
          <p:cNvSpPr txBox="1">
            <a:spLocks/>
          </p:cNvSpPr>
          <p:nvPr/>
        </p:nvSpPr>
        <p:spPr>
          <a:xfrm>
            <a:off x="1864340" y="2646895"/>
            <a:ext cx="8494776" cy="1719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Explicit Numerical Scheme</a:t>
            </a:r>
          </a:p>
        </p:txBody>
      </p:sp>
    </p:spTree>
    <p:extLst>
      <p:ext uri="{BB962C8B-B14F-4D97-AF65-F5344CB8AC3E}">
        <p14:creationId xmlns:p14="http://schemas.microsoft.com/office/powerpoint/2010/main" val="373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E415-B4A2-4152-9A9A-CB14E251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numerical discretization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1503BEC-5372-4220-B74F-CA87701A5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85270"/>
                <a:ext cx="11116056" cy="34450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1503BEC-5372-4220-B74F-CA87701A5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5270"/>
                <a:ext cx="11116056" cy="34450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4CCB8C6-7103-4077-9777-103C541F2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52" y="536447"/>
            <a:ext cx="4786820" cy="35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3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8E21-EFDB-4DF2-96BC-41A2BC09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numerical scheme for wave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23525A3-F882-4B4A-B903-FB945B843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85269"/>
                <a:ext cx="11116056" cy="47076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1800" dirty="0"/>
                  <a:t>Explicit method: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Implicit method: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23525A3-F882-4B4A-B903-FB945B84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5269"/>
                <a:ext cx="11116056" cy="4707605"/>
              </a:xfrm>
              <a:prstGeom prst="rect">
                <a:avLst/>
              </a:prstGeom>
              <a:blipFill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AE80B06-A83F-4D48-B81C-DCE3D859F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08" y="1481328"/>
            <a:ext cx="3337560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6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E9C8-C270-4C50-BE35-5939B998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  <a:r>
              <a:rPr lang="en-US" altLang="zh-CN" dirty="0"/>
              <a:t>criteria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58F27-DDE5-4331-88D3-4B849FED3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7039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Courant–Friedrichs–Lewy condition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Von Neumann stability condition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Typically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/>
                  <a:t> = 1 </a:t>
                </a:r>
              </a:p>
              <a:p>
                <a:r>
                  <a:rPr lang="en-US" sz="2400" dirty="0"/>
                  <a:t>(I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in the program)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58F27-DDE5-4331-88D3-4B849FED3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70392" cy="4351338"/>
              </a:xfrm>
              <a:blipFill>
                <a:blip r:embed="rId2"/>
                <a:stretch>
                  <a:fillRect l="-100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99B306D-9119-4DAE-8882-182A65A15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9" y="365125"/>
            <a:ext cx="4157986" cy="3118489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7F03941-26AE-48F9-BF9B-37DF1C4D3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8" y="3676650"/>
            <a:ext cx="4124201" cy="30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733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Fully-Explicit 2-Dimension Damped Wave Equation Simulator -- Parallel Computing by OpenMP</vt:lpstr>
      <vt:lpstr>PowerPoint Presentation</vt:lpstr>
      <vt:lpstr>Outline</vt:lpstr>
      <vt:lpstr>Damped Wave Equation</vt:lpstr>
      <vt:lpstr>Wave equation</vt:lpstr>
      <vt:lpstr>PowerPoint Presentation</vt:lpstr>
      <vt:lpstr>2D numerical discretization</vt:lpstr>
      <vt:lpstr>Explicit numerical scheme for wave equation</vt:lpstr>
      <vt:lpstr>Convergence criteria</vt:lpstr>
      <vt:lpstr>PowerPoint Presentation</vt:lpstr>
      <vt:lpstr>Parallel programming</vt:lpstr>
      <vt:lpstr>Parallel programming</vt:lpstr>
      <vt:lpstr>Parallel programming</vt:lpstr>
      <vt:lpstr>Results</vt:lpstr>
      <vt:lpstr>Results</vt:lpstr>
      <vt:lpstr>Conclusion</vt:lpstr>
      <vt:lpstr>END</vt:lpstr>
      <vt:lpstr>Roofline-Ideal and Generic Automatic Differentiation: Multi-X, SIMD, Multi-Core, and Distributed System</vt:lpstr>
      <vt:lpstr>PowerPoint Presentation</vt:lpstr>
      <vt:lpstr>Cache miss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Fully-Explicit 2-Dimension Damped Wave Equation Simulator -- Parallel Computing by OpenMP</dc:title>
  <dc:creator>yuxuan jing</dc:creator>
  <cp:lastModifiedBy>yuxuan jing</cp:lastModifiedBy>
  <cp:revision>3</cp:revision>
  <dcterms:created xsi:type="dcterms:W3CDTF">2020-04-24T04:44:20Z</dcterms:created>
  <dcterms:modified xsi:type="dcterms:W3CDTF">2020-04-24T06:48:41Z</dcterms:modified>
</cp:coreProperties>
</file>